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92" r:id="rId11"/>
    <p:sldId id="293" r:id="rId12"/>
    <p:sldId id="294" r:id="rId13"/>
    <p:sldId id="295" r:id="rId14"/>
    <p:sldId id="296" r:id="rId15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>
        <p:scale>
          <a:sx n="81" d="100"/>
          <a:sy n="81" d="100"/>
        </p:scale>
        <p:origin x="-90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778C-66D0-48B4-91FF-73FCD60863D9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257-3843-4E89-9D19-E7DAF8BD7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4294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778C-66D0-48B4-91FF-73FCD60863D9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257-3843-4E89-9D19-E7DAF8BD7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6182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778C-66D0-48B4-91FF-73FCD60863D9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257-3843-4E89-9D19-E7DAF8BD7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36728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778C-66D0-48B4-91FF-73FCD60863D9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257-3843-4E89-9D19-E7DAF8BD7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524759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778C-66D0-48B4-91FF-73FCD60863D9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257-3843-4E89-9D19-E7DAF8BD7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8764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778C-66D0-48B4-91FF-73FCD60863D9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257-3843-4E89-9D19-E7DAF8BD7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30626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778C-66D0-48B4-91FF-73FCD60863D9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257-3843-4E89-9D19-E7DAF8BD7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01147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778C-66D0-48B4-91FF-73FCD60863D9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257-3843-4E89-9D19-E7DAF8BD7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454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778C-66D0-48B4-91FF-73FCD60863D9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257-3843-4E89-9D19-E7DAF8BD7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5630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778C-66D0-48B4-91FF-73FCD60863D9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257-3843-4E89-9D19-E7DAF8BD7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3282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2778C-66D0-48B4-91FF-73FCD60863D9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3E257-3843-4E89-9D19-E7DAF8BD7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0416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2778C-66D0-48B4-91FF-73FCD60863D9}" type="datetimeFigureOut">
              <a:rPr lang="pl-PL" smtClean="0"/>
              <a:t>2016-09-28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3E257-3843-4E89-9D19-E7DAF8BD70A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81454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BIZNES PLAN</a:t>
            </a:r>
            <a:br>
              <a:rPr lang="pl-PL" dirty="0" smtClean="0"/>
            </a:br>
            <a:r>
              <a:rPr lang="pl-PL" dirty="0" smtClean="0"/>
              <a:t>zasady ogólne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96507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OCENA EKONOMICZNEGO UZASADNIENIA OPERACJI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  <a:p>
            <a:pPr marL="0" indent="0">
              <a:buNone/>
            </a:pPr>
            <a:r>
              <a:rPr lang="pl-PL" dirty="0"/>
              <a:t>•Operacja jest uzasadniona ekonomicznie, jeśli generuje przychody a jej efektywność weryfikowana będzie w BP na podstawie wskaźnika NPV. </a:t>
            </a:r>
          </a:p>
          <a:p>
            <a:pPr marL="0" indent="0">
              <a:buNone/>
            </a:pPr>
            <a:r>
              <a:rPr lang="pl-PL" dirty="0"/>
              <a:t>•Wskaźnik ten pozwala określić rzeczywistą wartość nakładów i efektów związanych z danym przedsięwzięciem inwestycyjnym. NPV to suma zdyskontowanych oddzielnie dla każdego roku przepływów pieniężnych, zrealizowanych w całym okresie objętym rachunkiem, przy stałym poziomie stopy dyskontowej. </a:t>
            </a:r>
          </a:p>
          <a:p>
            <a:pPr marL="0" indent="0">
              <a:buNone/>
            </a:pPr>
            <a:r>
              <a:rPr lang="pl-PL" dirty="0"/>
              <a:t>•Badane przedsięwzięcie jest opłacalne, jeżeli </a:t>
            </a:r>
            <a:r>
              <a:rPr lang="pl-PL" b="1" dirty="0"/>
              <a:t>NPV jest większe od 0</a:t>
            </a:r>
            <a:r>
              <a:rPr lang="pl-PL" dirty="0"/>
              <a:t>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41940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BŁĘDY W PRZYGOTOWANIU BIZNESPLANU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pl-PL" dirty="0"/>
          </a:p>
          <a:p>
            <a:r>
              <a:rPr lang="pl-PL" dirty="0"/>
              <a:t>Podstawowym i zarazem kluczowym problemem w sporządzaniu BP jest przyjęcie właściwych założeń. W przypadku nowo powstających przedsięwzięć jest to wyjątkowo trudne i obarczone dużym ryzykiem błędu. Blisko 80% polskich firm upada w ciągu pierwszych dwóch lat swojej działalności. Trudności w prowadzeniu działalności gospodarczej mają zwłaszcza mali i średni przedsiębiorcy (zawdzięczamy im blisko 70% PKB). </a:t>
            </a:r>
          </a:p>
          <a:p>
            <a:r>
              <a:rPr lang="pl-PL" dirty="0" smtClean="0"/>
              <a:t>BP </a:t>
            </a:r>
            <a:r>
              <a:rPr lang="pl-PL" dirty="0"/>
              <a:t>użyteczny w założeniach ale nierealny w wykonaniu (i odwrotnie) jest zupełnie </a:t>
            </a:r>
            <a:r>
              <a:rPr lang="pl-PL" dirty="0" smtClean="0"/>
              <a:t>nieprzydatny.</a:t>
            </a:r>
          </a:p>
          <a:p>
            <a:r>
              <a:rPr lang="pl-PL" dirty="0" smtClean="0"/>
              <a:t>Nie </a:t>
            </a:r>
            <a:r>
              <a:rPr lang="pl-PL" dirty="0"/>
              <a:t>da się opracować BP realnego i wykonalnego w 100% -zadowalający jest wskaźnik w przedziale od 75% do 95% </a:t>
            </a:r>
            <a:r>
              <a:rPr lang="pl-PL" i="1" dirty="0"/>
              <a:t>(ocena realności BP dopuszcza błąd w granicach np. od 5% do 25% po uwzględnieniu oczekiwań indywidualnego odbiorcy projektu). </a:t>
            </a:r>
            <a:endParaRPr lang="pl-PL" i="1" dirty="0" smtClean="0"/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17694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BŁĘDY W PRZYGOTOWANIU BIZNESPLANU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62046"/>
          </a:xfrm>
        </p:spPr>
        <p:txBody>
          <a:bodyPr>
            <a:normAutofit fontScale="85000" lnSpcReduction="2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dirty="0"/>
              <a:t>•</a:t>
            </a:r>
            <a:r>
              <a:rPr lang="pl-PL" b="1" dirty="0"/>
              <a:t>Chaos </a:t>
            </a:r>
            <a:r>
              <a:rPr lang="pl-PL" dirty="0"/>
              <a:t>w dokumencie. BP to nie zbiór przypadkowo znalezionych informacji, lecz profesjonalny dokument, </a:t>
            </a:r>
            <a:r>
              <a:rPr lang="pl-PL" dirty="0" smtClean="0"/>
              <a:t>„</a:t>
            </a:r>
            <a:r>
              <a:rPr lang="pl-PL" dirty="0"/>
              <a:t>od ogółu do </a:t>
            </a:r>
            <a:r>
              <a:rPr lang="pl-PL" dirty="0" smtClean="0"/>
              <a:t>szczegółu</a:t>
            </a:r>
          </a:p>
          <a:p>
            <a:pPr marL="0" indent="0">
              <a:buNone/>
            </a:pPr>
            <a:r>
              <a:rPr lang="pl-PL" dirty="0" smtClean="0"/>
              <a:t>•</a:t>
            </a:r>
            <a:r>
              <a:rPr lang="pl-PL" b="1" dirty="0" smtClean="0"/>
              <a:t>„</a:t>
            </a:r>
            <a:r>
              <a:rPr lang="pl-PL" b="1" dirty="0"/>
              <a:t>Lanie wody” –</a:t>
            </a:r>
            <a:r>
              <a:rPr lang="pl-PL" dirty="0"/>
              <a:t>objętość biznesplanu zależy od rodzaju planowanej operacji. </a:t>
            </a:r>
            <a:r>
              <a:rPr lang="pl-PL" dirty="0" smtClean="0"/>
              <a:t>Niezależnie </a:t>
            </a:r>
            <a:r>
              <a:rPr lang="pl-PL" dirty="0"/>
              <a:t>jednak od tego co jest przedmiotem BP, należy pamiętać, że w konstruowanym dokumencie muszą się znaleźć tylko istotne/kluczowe informacje, które wywierają wpływ na przedstawiany projekt.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</a:t>
            </a:r>
            <a:r>
              <a:rPr lang="pl-PL" b="1" dirty="0"/>
              <a:t>brak pomysłu na działalność </a:t>
            </a:r>
            <a:r>
              <a:rPr lang="pl-PL" dirty="0"/>
              <a:t>(jeśli potencjalny wnioskodawca zadaje pytanie lub liczy na wskazówkę „co teraz opłaca się robić?” –nie powinieneś myśleć o otwieraniu własnej firmy), </a:t>
            </a:r>
          </a:p>
          <a:p>
            <a:pPr marL="0" indent="0">
              <a:buNone/>
            </a:pPr>
            <a:r>
              <a:rPr lang="pl-PL" dirty="0"/>
              <a:t>•</a:t>
            </a:r>
            <a:r>
              <a:rPr lang="pl-PL" b="1" dirty="0"/>
              <a:t>Brak realizmu w konstruowaniu planów finansowych</a:t>
            </a:r>
            <a:r>
              <a:rPr lang="pl-PL" dirty="0"/>
              <a:t>. </a:t>
            </a:r>
            <a:r>
              <a:rPr lang="pl-PL" dirty="0" smtClean="0"/>
              <a:t>Planując </a:t>
            </a:r>
            <a:r>
              <a:rPr lang="pl-PL" dirty="0"/>
              <a:t>operację należy mieć pewność, że przychody i koszty, które są podawane, są de facto możliwe do uzyskania w okresie realizacji projektu. 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•</a:t>
            </a:r>
            <a:r>
              <a:rPr lang="pl-PL" b="1" dirty="0"/>
              <a:t>Błędy w analizie finansowej. </a:t>
            </a:r>
            <a:r>
              <a:rPr lang="pl-PL" dirty="0" smtClean="0"/>
              <a:t>Konstruujące BP zapominamy o konieczności oszacowania zobowiązań wobec dostawców, budżetu państwa amortyzacja. •</a:t>
            </a:r>
            <a:r>
              <a:rPr lang="pl-PL" b="1" dirty="0"/>
              <a:t>błędna ocena sytuacji rynkowej.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74129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PRAWIDŁOWO OPRACOWANY BIZNESPLAN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l-PL" b="1" dirty="0"/>
              <a:t>Dobrze opracowany BP </a:t>
            </a:r>
            <a:r>
              <a:rPr lang="pl-PL" dirty="0"/>
              <a:t>–w sposób przejrzysty i rzetelny opisuje zarówno obecną, jak i przyszłą działalność i obejmuje:</a:t>
            </a:r>
          </a:p>
          <a:p>
            <a:pPr marL="0" indent="0">
              <a:buNone/>
            </a:pPr>
            <a:r>
              <a:rPr lang="pl-PL" dirty="0"/>
              <a:t>•informacje odnośnie przewidywanych szans i zagrożeń,</a:t>
            </a:r>
          </a:p>
          <a:p>
            <a:pPr marL="0" indent="0">
              <a:buNone/>
            </a:pPr>
            <a:r>
              <a:rPr lang="pl-PL" dirty="0"/>
              <a:t>•analizę finansową przedstawiającą rzetelnie szanse i zagrożenia biznesowe oraz wyliczenia finansowe obrazujące dotychczasowe (jeżeli istniejące) oraz planowane wyniki finansowe.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Profesjonalne opracowanie BP daje możliwość przeanalizowania wszystkich aspektów mających związek z rozpoczęciem nowej działalności lub rozwojem firmy. </a:t>
            </a:r>
          </a:p>
          <a:p>
            <a:pPr marL="0" indent="0">
              <a:buNone/>
            </a:pPr>
            <a:r>
              <a:rPr lang="pl-PL" dirty="0"/>
              <a:t>BP pokazuje umiejętności osób decydujących o firmie do podejmowania trafnych decyzji, w zakresie trwałego usytuowania firmy na rynku, a także stworzenia jej wizji sukcesu/rozwoju. </a:t>
            </a:r>
          </a:p>
        </p:txBody>
      </p:sp>
    </p:spTree>
    <p:extLst>
      <p:ext uri="{BB962C8B-B14F-4D97-AF65-F5344CB8AC3E}">
        <p14:creationId xmlns:p14="http://schemas.microsoft.com/office/powerpoint/2010/main" val="38507584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ZOBOWIĄZANIA WYNIKAJĄCE Z POSTANOWIEŃ UMOWY O PRZYZNANIU </a:t>
            </a:r>
            <a:r>
              <a:rPr lang="pl-PL" b="1" dirty="0" smtClean="0"/>
              <a:t>POMOCY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 smtClean="0"/>
              <a:t>Beneficjent </a:t>
            </a:r>
            <a:r>
              <a:rPr lang="pl-PL" dirty="0"/>
              <a:t>zobowiązuje się do spełnienia warunków określonych w Programie, przepisach ustawy, rozporządzenia oraz realizacji operacji zgodnie z postanowieniami umowy, a w szczególności do:</a:t>
            </a:r>
          </a:p>
          <a:p>
            <a:pPr marL="0" indent="0">
              <a:buNone/>
            </a:pPr>
            <a:r>
              <a:rPr lang="pl-PL" dirty="0"/>
              <a:t>•realizowania </a:t>
            </a:r>
            <a:r>
              <a:rPr lang="pl-PL" dirty="0" smtClean="0"/>
              <a:t>operacji zgodnie </a:t>
            </a:r>
            <a:r>
              <a:rPr lang="pl-PL" dirty="0"/>
              <a:t>z biznesplanem; </a:t>
            </a:r>
          </a:p>
          <a:p>
            <a:pPr marL="0" indent="0">
              <a:buNone/>
            </a:pPr>
            <a:r>
              <a:rPr lang="pl-PL" dirty="0"/>
              <a:t>•osiągnięcia co najmniej 30% zakładanego w biznesplanie, ilościowego lub wartościowego poziomu sprzedaży produktów lub usług do dnia, w którym upłynie rok od dnia wypłaty płatności końcowej;</a:t>
            </a:r>
          </a:p>
          <a:p>
            <a:pPr marL="0" indent="0">
              <a:buNone/>
            </a:pPr>
            <a:endParaRPr lang="pl-PL" i="1" dirty="0" smtClean="0"/>
          </a:p>
          <a:p>
            <a:pPr marL="0" indent="0">
              <a:buNone/>
            </a:pPr>
            <a:r>
              <a:rPr lang="pl-PL" i="1" dirty="0" smtClean="0"/>
              <a:t>Dotyczy </a:t>
            </a:r>
            <a:r>
              <a:rPr lang="pl-PL" i="1" dirty="0"/>
              <a:t>operacji w zakresie, o którym mowa w §2 ust. 1 pkt 2-4 rozporządzenia. 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1990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TEORIA:</a:t>
            </a:r>
            <a:br>
              <a:rPr lang="pl-PL" dirty="0" smtClean="0"/>
            </a:br>
            <a:r>
              <a:rPr lang="pl-PL" dirty="0" smtClean="0"/>
              <a:t>POJĘCIE BIZNESPLAN-u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4822"/>
          </a:xfrm>
        </p:spPr>
        <p:txBody>
          <a:bodyPr>
            <a:normAutofit fontScale="62500" lnSpcReduction="20000"/>
          </a:bodyPr>
          <a:lstStyle/>
          <a:p>
            <a:endParaRPr lang="pl-PL" dirty="0"/>
          </a:p>
          <a:p>
            <a:pPr marL="0" indent="0">
              <a:buNone/>
            </a:pPr>
            <a:r>
              <a:rPr lang="pl-PL" dirty="0"/>
              <a:t> Pojęcie biznesplan jest bezpośrednim tłumaczeniem angielskiego określenia business plan, które składa się z dwóch słów:</a:t>
            </a:r>
          </a:p>
          <a:p>
            <a:r>
              <a:rPr lang="pl-PL" dirty="0"/>
              <a:t>•</a:t>
            </a:r>
            <a:r>
              <a:rPr lang="pl-PL" b="1" dirty="0"/>
              <a:t>business</a:t>
            </a:r>
            <a:r>
              <a:rPr lang="pl-PL" dirty="0"/>
              <a:t>–firma, sprawa, interes,</a:t>
            </a:r>
          </a:p>
          <a:p>
            <a:r>
              <a:rPr lang="pl-PL" dirty="0"/>
              <a:t>•</a:t>
            </a:r>
            <a:r>
              <a:rPr lang="pl-PL" b="1" dirty="0"/>
              <a:t>plan</a:t>
            </a:r>
            <a:r>
              <a:rPr lang="pl-PL" dirty="0"/>
              <a:t>–projekt, zamierzenie.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BP –szczegółowy plan działania sporządzony w formie pisemnej. </a:t>
            </a:r>
          </a:p>
          <a:p>
            <a:pPr marL="0" indent="0">
              <a:buNone/>
            </a:pPr>
            <a:r>
              <a:rPr lang="pl-PL" dirty="0"/>
              <a:t>Stanowi zestawienie odpowiednich informacji wynikających z analiz, ocen i prognoz, które po złożeniu w całość dają odpowiedź na pytania: </a:t>
            </a:r>
          </a:p>
          <a:p>
            <a:r>
              <a:rPr lang="pl-PL" dirty="0"/>
              <a:t>•</a:t>
            </a:r>
            <a:r>
              <a:rPr lang="pl-PL" b="1" dirty="0"/>
              <a:t>Co i kiedy przedsiębiorstwo chce osiągnąć? </a:t>
            </a:r>
            <a:endParaRPr lang="pl-PL" dirty="0"/>
          </a:p>
          <a:p>
            <a:r>
              <a:rPr lang="pl-PL" dirty="0"/>
              <a:t>•</a:t>
            </a:r>
            <a:r>
              <a:rPr lang="pl-PL" b="1" dirty="0"/>
              <a:t>Jak chce tego dokonać i kto ma to zrobić? </a:t>
            </a:r>
            <a:endParaRPr lang="pl-PL" dirty="0"/>
          </a:p>
          <a:p>
            <a:r>
              <a:rPr lang="pl-PL" dirty="0"/>
              <a:t>•</a:t>
            </a:r>
            <a:r>
              <a:rPr lang="pl-PL" b="1" dirty="0"/>
              <a:t>Skąd na to wziąć środki finansowe? </a:t>
            </a:r>
            <a:endParaRPr lang="pl-PL" dirty="0"/>
          </a:p>
          <a:p>
            <a:pPr marL="0" indent="0">
              <a:buNone/>
            </a:pPr>
            <a:r>
              <a:rPr lang="pl-PL" dirty="0" smtClean="0"/>
              <a:t>lub </a:t>
            </a:r>
            <a:endParaRPr lang="pl-PL" dirty="0"/>
          </a:p>
          <a:p>
            <a:r>
              <a:rPr lang="pl-PL" dirty="0"/>
              <a:t>•</a:t>
            </a:r>
            <a:r>
              <a:rPr lang="pl-PL" b="1" dirty="0"/>
              <a:t>W jaki sposób dana firma powinna prowadzić swoje działania, aby w przyszłości przyniosły one określone cele? </a:t>
            </a:r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567715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r>
              <a:rPr lang="pl-PL" dirty="0" smtClean="0"/>
              <a:t>BP jest składany w przypadku następujących operacji: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 smtClean="0"/>
              <a:t>• </a:t>
            </a:r>
            <a:r>
              <a:rPr lang="pl-PL" dirty="0"/>
              <a:t>w zakresie rozwoju przedsiębiorczości na obszarze wiejskim objętym LSR (tj. </a:t>
            </a:r>
            <a:r>
              <a:rPr lang="pl-PL" i="1" dirty="0"/>
              <a:t>podejmowania działalności gospodarczej </a:t>
            </a:r>
            <a:r>
              <a:rPr lang="pl-PL" dirty="0"/>
              <a:t>albo </a:t>
            </a:r>
            <a:r>
              <a:rPr lang="pl-PL" i="1" dirty="0"/>
              <a:t>rozwijania działalności gospodarczej </a:t>
            </a:r>
            <a:r>
              <a:rPr lang="pl-PL" dirty="0"/>
              <a:t>albo </a:t>
            </a:r>
            <a:r>
              <a:rPr lang="pl-PL" i="1" dirty="0"/>
              <a:t>tworzenia lub rozwoju inkubatorów przetwórstwa lokalnego produktów rolnych, w których jest wykonywana działalność w zakresie produkcji, przetwarzania lub dystrybucji żywności pochodzenia roślinnego lub zwierzęcego lub wprowadzania tej żywności na rynek przy czym podstawą działalności wykonywanej w tym inkubatorze jest przetwarzanie żywności), </a:t>
            </a:r>
            <a:r>
              <a:rPr lang="pl-PL" dirty="0"/>
              <a:t>albo </a:t>
            </a:r>
          </a:p>
          <a:p>
            <a:pPr marL="0" indent="0">
              <a:buNone/>
            </a:pPr>
            <a:r>
              <a:rPr lang="pl-PL" dirty="0"/>
              <a:t>• wspierania współpracy między podmiotami wykonującymi działalność gospodarczą na obszarze wiejskim objętym LSR w ramach krótkich łańcuchów dostaw lub w zakresie świadczenia usług turystycznych, lub w zakresie rozwijania rynków zbytu produktów lub usług lokalnych; albo </a:t>
            </a:r>
          </a:p>
          <a:p>
            <a:pPr marL="0" indent="0">
              <a:buNone/>
            </a:pPr>
            <a:r>
              <a:rPr lang="pl-PL" dirty="0"/>
              <a:t>• rozwoju rynków zbytu produktów i usług lokalnych, z wyłączeniem operacji polegających na budowie lub modernizacji targowisk objętych zakresem wsparcia w ramach działania Podstawowe usługi i odnowa wsi na obszarach wiejskich.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2417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ADRESACI BIZNESPLANU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pl-PL" b="1" dirty="0"/>
              <a:t>Przygotowując BP należy pamiętać, aby elementy interesujące adresata były odpowiednio przedstawione, sformułowane, wyróżnione.</a:t>
            </a:r>
            <a:endParaRPr lang="pl-PL" dirty="0"/>
          </a:p>
          <a:p>
            <a:pPr marL="0" indent="0">
              <a:buNone/>
            </a:pPr>
            <a:r>
              <a:rPr lang="pl-PL" b="1" dirty="0"/>
              <a:t>Przykładowi adresaci BP: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•inwestor, jeśli poszukujemy kapitału,</a:t>
            </a:r>
          </a:p>
          <a:p>
            <a:pPr marL="0" indent="0">
              <a:buNone/>
            </a:pPr>
            <a:r>
              <a:rPr lang="pl-PL" dirty="0"/>
              <a:t>•Anioł Biznesu, jeśli poszukujemy równocześnie kapitału i partnera w biznesie,</a:t>
            </a:r>
          </a:p>
          <a:p>
            <a:pPr marL="0" indent="0">
              <a:buNone/>
            </a:pPr>
            <a:r>
              <a:rPr lang="pl-PL" dirty="0"/>
              <a:t>•bank, jeśli staramy się o kredyt bankowy/pożyczkę,</a:t>
            </a:r>
          </a:p>
          <a:p>
            <a:pPr marL="0" indent="0">
              <a:buNone/>
            </a:pPr>
            <a:r>
              <a:rPr lang="pl-PL" dirty="0"/>
              <a:t>•podmiot/instytucja wdrażająca, jeśli ubiegamy się o wsparcie ze środków UE,</a:t>
            </a:r>
          </a:p>
          <a:p>
            <a:pPr marL="0" indent="0">
              <a:buNone/>
            </a:pPr>
            <a:r>
              <a:rPr lang="pl-PL" dirty="0"/>
              <a:t>•władze firmy, jeśli planujemy przeprowadzenie zmian, </a:t>
            </a:r>
          </a:p>
          <a:p>
            <a:pPr marL="0" indent="0">
              <a:buNone/>
            </a:pPr>
            <a:r>
              <a:rPr lang="pl-PL" dirty="0"/>
              <a:t>•osoba planująca biznes, jeśli chcemy wiedzieć, jak krok po kroku, zrealizować pomysł.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Każdy z adresatów będzie szukał innych informacji w BP -czego innego będą szukać bankowcy / pożyczkodawcy, a czego innego potencjalni inwestorzy lub podmioty wdrażające programy pomocowe.</a:t>
            </a:r>
          </a:p>
          <a:p>
            <a:pPr marL="0" indent="0">
              <a:buNone/>
            </a:pPr>
            <a:r>
              <a:rPr lang="pl-PL" dirty="0"/>
              <a:t>Wszystkie grupy będzie interesować cel i sposób wydatkowania udostępnionego kapitału oraz ryzyko i realna ocena szans powodzenia danej operacji. </a:t>
            </a:r>
          </a:p>
        </p:txBody>
      </p:sp>
    </p:spTree>
    <p:extLst>
      <p:ext uri="{BB962C8B-B14F-4D97-AF65-F5344CB8AC3E}">
        <p14:creationId xmlns:p14="http://schemas.microsoft.com/office/powerpoint/2010/main" val="2709033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ISTOTA BIZNESPLANU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Istotą BP jest sformułowanie zamierzeń na bliższą lub dalszą przyszłość firmy, z oszacowaniem środków pieniężnych własnych lub obcych oraz sposobów działania, aby zrealizować założone cele.</a:t>
            </a:r>
          </a:p>
          <a:p>
            <a:pPr marL="0" indent="0">
              <a:buNone/>
            </a:pPr>
            <a:r>
              <a:rPr lang="pl-PL" dirty="0" smtClean="0"/>
              <a:t>W przypadku </a:t>
            </a:r>
            <a:r>
              <a:rPr lang="pl-PL" dirty="0"/>
              <a:t>poddziałania 19.2 przyszłość firmy dotyczy okresu 2/3 lat od dokonania przez ARiMR płatności ostatecznej, w zależności od rodzaju wsparcia i podmiotu.</a:t>
            </a:r>
          </a:p>
          <a:p>
            <a:pPr marL="0" indent="0">
              <a:buNone/>
            </a:pPr>
            <a:r>
              <a:rPr lang="pl-PL" dirty="0"/>
              <a:t>BP ma wymiar strategiczny:</a:t>
            </a:r>
          </a:p>
          <a:p>
            <a:pPr marL="0" indent="0">
              <a:buNone/>
            </a:pPr>
            <a:r>
              <a:rPr lang="pl-PL" dirty="0"/>
              <a:t>–z jednej strony sporządza się go dla potrzeb uzyskania wsparcia, </a:t>
            </a:r>
          </a:p>
          <a:p>
            <a:pPr marL="0" indent="0">
              <a:buNone/>
            </a:pPr>
            <a:r>
              <a:rPr lang="pl-PL" dirty="0"/>
              <a:t>–z drugiej zaś –jest planem operatywnym </a:t>
            </a:r>
            <a:r>
              <a:rPr lang="pl-PL" i="1" dirty="0"/>
              <a:t>(zawiera charakterystykę obecnej/przyszłej działalności firmy oraz przedstawia obecne/przyszłe cele marketingowe, finansowe oraz ekonomiczne firmy</a:t>
            </a:r>
            <a:r>
              <a:rPr lang="pl-PL" i="1" dirty="0" smtClean="0"/>
              <a:t>).</a:t>
            </a:r>
            <a:endParaRPr lang="pl-PL" dirty="0" smtClean="0"/>
          </a:p>
          <a:p>
            <a:pPr marL="0" indent="0">
              <a:buNone/>
            </a:pPr>
            <a:r>
              <a:rPr lang="pl-PL" dirty="0" smtClean="0"/>
              <a:t>Dualizm </a:t>
            </a:r>
            <a:r>
              <a:rPr lang="pl-PL" dirty="0"/>
              <a:t>sprawia, że BP służy podejmowaniu decyzji zarówno strategicznych, jak i operacyjnych.</a:t>
            </a:r>
          </a:p>
          <a:p>
            <a:pPr marL="0" indent="0">
              <a:buNone/>
            </a:pPr>
            <a:r>
              <a:rPr lang="pl-PL" dirty="0"/>
              <a:t>Jest zatem tworzony w celach planistycznych, zarówno na wewnętrzne, jak i zewnętrzne potrzeby firmy. </a:t>
            </a:r>
          </a:p>
        </p:txBody>
      </p:sp>
    </p:spTree>
    <p:extLst>
      <p:ext uri="{BB962C8B-B14F-4D97-AF65-F5344CB8AC3E}">
        <p14:creationId xmlns:p14="http://schemas.microsoft.com/office/powerpoint/2010/main" val="1321951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CEL SPORZĄDZANIA BP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BP -</a:t>
            </a:r>
            <a:r>
              <a:rPr lang="pl-PL" b="1" dirty="0"/>
              <a:t>dokument formalny </a:t>
            </a:r>
            <a:r>
              <a:rPr lang="pl-PL" dirty="0"/>
              <a:t>(zestaw analiz i prognoz) potwierdzający w szczególności, iż operacja jest uzasadniona ekonomicznie. </a:t>
            </a:r>
          </a:p>
          <a:p>
            <a:pPr marL="0" indent="0">
              <a:buNone/>
            </a:pPr>
            <a:r>
              <a:rPr lang="pl-PL" dirty="0"/>
              <a:t>Na podstawie danych historycznych oraz diagnozy obecnej sytuacji lub przewidywania –</a:t>
            </a:r>
            <a:r>
              <a:rPr lang="pl-PL" b="1" dirty="0"/>
              <a:t>dokonujemy oceny </a:t>
            </a:r>
            <a:r>
              <a:rPr lang="pl-PL" dirty="0"/>
              <a:t>możliwości założenia i skutecznego funkcjonowania nowego / istniejącego przedsiębiorstwa </a:t>
            </a:r>
            <a:r>
              <a:rPr lang="pl-PL" b="1" dirty="0"/>
              <a:t>i zamieszczamy </a:t>
            </a:r>
            <a:r>
              <a:rPr lang="pl-PL" dirty="0"/>
              <a:t>projekcję celów operacji oraz </a:t>
            </a:r>
            <a:r>
              <a:rPr lang="pl-PL" dirty="0" smtClean="0"/>
              <a:t>prezentujemy </a:t>
            </a:r>
            <a:r>
              <a:rPr lang="pl-PL" dirty="0"/>
              <a:t>sposoby ich osiągnięcia. </a:t>
            </a:r>
          </a:p>
          <a:p>
            <a:pPr marL="0" indent="0">
              <a:buNone/>
            </a:pPr>
            <a:r>
              <a:rPr lang="pl-PL" dirty="0"/>
              <a:t>Ww. działaniach uwzględniamy wszelkiego rodzaju uwarunkowania m.in. natury finansowej, rynkowej, marketingowej, organizacyjnej, kadrowej i technologicznej, z którymi firma ma obecnie do czynienia oraz z którymi przyjdzie się jej zmierzyć w przyszłości.</a:t>
            </a:r>
          </a:p>
          <a:p>
            <a:pPr marL="0" indent="0">
              <a:buNone/>
            </a:pPr>
            <a:r>
              <a:rPr lang="pl-PL" b="1" dirty="0"/>
              <a:t>UWAGA! </a:t>
            </a:r>
            <a:r>
              <a:rPr lang="pl-PL" dirty="0"/>
              <a:t>W przypadku, gdy operacja będzie realizowana w zakresie rozwoju przedsiębiorczości na obszarze wiejskim oraz polega wyłącznie na tworzeniu lub rozwijaniu ogólnodostępnych i niekomercyjnych inkubatorów przetwórstwa lokalnego produktów rolnych, BP nie zakłada osiągania zysków z działalności prowadzonej w ramach tych inkubatorów. </a:t>
            </a:r>
          </a:p>
        </p:txBody>
      </p:sp>
    </p:spTree>
    <p:extLst>
      <p:ext uri="{BB962C8B-B14F-4D97-AF65-F5344CB8AC3E}">
        <p14:creationId xmlns:p14="http://schemas.microsoft.com/office/powerpoint/2010/main" val="3961840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PRZYKŁADOWE CELE BIZNESPLANU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dirty="0"/>
              <a:t>Cel określa końcową użyteczność podejmowanych działań, które są treścią BP.</a:t>
            </a:r>
          </a:p>
          <a:p>
            <a:pPr marL="0" indent="0">
              <a:buNone/>
            </a:pPr>
            <a:r>
              <a:rPr lang="pl-PL" dirty="0"/>
              <a:t>1) strategiczne, taktyczne, operacyjne.</a:t>
            </a:r>
          </a:p>
          <a:p>
            <a:pPr marL="0" indent="0">
              <a:buNone/>
            </a:pPr>
            <a:r>
              <a:rPr lang="pl-PL" dirty="0"/>
              <a:t>Cele strategiczne -to cele długoterminowe o charakterze rozwojowym (np.: poszerzenie sieci handlowej, stworzenie bazy produkcyjnej i hurtowej, utworzenie grupy kapitałowej)</a:t>
            </a:r>
          </a:p>
          <a:p>
            <a:pPr marL="0" indent="0">
              <a:buNone/>
            </a:pPr>
            <a:r>
              <a:rPr lang="pl-PL" dirty="0"/>
              <a:t>Cele taktyczne -to cele średnioterminowe, związane z metodami działań (np.: rozwinięcie kampanii reklamowo -promocyjnej, wykorzystanie nowych form sprzedaży)</a:t>
            </a:r>
          </a:p>
          <a:p>
            <a:pPr marL="0" indent="0">
              <a:buNone/>
            </a:pPr>
            <a:r>
              <a:rPr lang="pl-PL" dirty="0"/>
              <a:t>Cele </a:t>
            </a:r>
            <a:r>
              <a:rPr lang="pl-PL" dirty="0" smtClean="0"/>
              <a:t>operacyjne- to </a:t>
            </a:r>
            <a:r>
              <a:rPr lang="pl-PL" dirty="0"/>
              <a:t>cele krótkoterminowe, dotyczące działań organizacyjnych i gospodarczych</a:t>
            </a:r>
          </a:p>
          <a:p>
            <a:pPr marL="0" indent="0">
              <a:buNone/>
            </a:pPr>
            <a:r>
              <a:rPr lang="pl-PL" dirty="0"/>
              <a:t>2) pośrednie </a:t>
            </a:r>
            <a:r>
              <a:rPr lang="pl-PL" i="1" dirty="0"/>
              <a:t>(są jednocześnie celami ekonomicznymi np. przychód ze sprzedaży, marża handlowa, produkcja, oszczędności w kosztach)</a:t>
            </a:r>
            <a:r>
              <a:rPr lang="pl-PL" dirty="0"/>
              <a:t>, końcowe/finale(zysk, gdyż jest miarą biznesu), organizacyjne, gospodarcze, finansowe.</a:t>
            </a:r>
          </a:p>
          <a:p>
            <a:pPr marL="0" indent="0">
              <a:buNone/>
            </a:pPr>
            <a:r>
              <a:rPr lang="pl-PL" dirty="0"/>
              <a:t>3) rynkowe</a:t>
            </a:r>
            <a:r>
              <a:rPr lang="pl-PL" i="1" dirty="0"/>
              <a:t>(np. wejście na rynek z nowymi produktami lub usługami, zwiększenie udziału w rynku, zaspokojenie popytu na określone dobra lub usługi),</a:t>
            </a:r>
            <a:r>
              <a:rPr lang="pl-PL" dirty="0"/>
              <a:t>ekonomiczne</a:t>
            </a:r>
            <a:r>
              <a:rPr lang="pl-PL" i="1" dirty="0"/>
              <a:t>(np. pośrednie</a:t>
            </a:r>
            <a:r>
              <a:rPr lang="pl-PL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4427481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CECHY BIZNESPLANU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68275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l-PL" b="1" dirty="0"/>
              <a:t>Kompleksowość </a:t>
            </a:r>
            <a:r>
              <a:rPr lang="pl-PL" dirty="0"/>
              <a:t>–BP powinien poruszać wszystkie najistotniejsze aspekty, takie jak: sprzedaż, odbiorcy i dostawcy, koszty, nakłady, źródła finansowania, struktura organizacyjna, zatrudnienie i inne. Należy pamiętać o unikaniu powtórzeń.</a:t>
            </a:r>
          </a:p>
          <a:p>
            <a:pPr marL="0" indent="0">
              <a:buNone/>
            </a:pPr>
            <a:r>
              <a:rPr lang="pl-PL" b="1" dirty="0"/>
              <a:t>Długofalowość </a:t>
            </a:r>
            <a:r>
              <a:rPr lang="pl-PL" dirty="0"/>
              <a:t>–BP obejmuje swoim </a:t>
            </a:r>
            <a:r>
              <a:rPr lang="pl-PL" dirty="0" err="1"/>
              <a:t>zakresemkilka</a:t>
            </a:r>
            <a:r>
              <a:rPr lang="pl-PL" dirty="0"/>
              <a:t> lat (zwykle od trzech do pięciu). Ze względu jednak na cel tworzenia BP może on dotyczyć także kilku lub kilkunastu miesięcy.</a:t>
            </a:r>
          </a:p>
          <a:p>
            <a:pPr marL="0" indent="0">
              <a:buNone/>
            </a:pPr>
            <a:r>
              <a:rPr lang="pl-PL" b="1" dirty="0"/>
              <a:t>Adekwatność </a:t>
            </a:r>
            <a:r>
              <a:rPr lang="pl-PL" dirty="0"/>
              <a:t>–BP powinien być dostosowany pod względem formy i treści do celu, któremu służy, a także do wymagań oraz potrzeb jego odbiorcy. Umieszczenie informacji, jakich oczekuje adresat.</a:t>
            </a:r>
          </a:p>
          <a:p>
            <a:pPr marL="0" indent="0">
              <a:buNone/>
            </a:pPr>
            <a:r>
              <a:rPr lang="pl-PL" b="1" dirty="0"/>
              <a:t>Czytelność </a:t>
            </a:r>
            <a:r>
              <a:rPr lang="pl-PL" dirty="0"/>
              <a:t>–BP musi być czytelny oraz posiadać przejrzyste wnioski. Bardzo istotne jest zachowanie odpowiedniej kolejności i spójności poruszanych zagadnień. Używanie zbyt specjalistycznego języka nie wpływa na lepszą czytelność dokumentu. Jeśli używa się języka fachowego, musi być zrozumiały.</a:t>
            </a:r>
          </a:p>
          <a:p>
            <a:pPr marL="0" indent="0">
              <a:buNone/>
            </a:pPr>
            <a:r>
              <a:rPr lang="pl-PL" b="1" dirty="0"/>
              <a:t>Rzetelność założeń i wiarygodność danych </a:t>
            </a:r>
            <a:r>
              <a:rPr lang="pl-PL" dirty="0"/>
              <a:t>–najważniejsza zasada tworzenia BP. Wszystkie dane i informacje (prognozy i szacunki) powinny być prawdziwe i poparte odpowiednimi dowodami, faktycznymi analizami. Napotkanie przez oceniającego fałszywych i zakłamanych informacji może skutkować tym, że cały BP zostanie krytycznie oceniony. </a:t>
            </a:r>
          </a:p>
        </p:txBody>
      </p:sp>
    </p:spTree>
    <p:extLst>
      <p:ext uri="{BB962C8B-B14F-4D97-AF65-F5344CB8AC3E}">
        <p14:creationId xmlns:p14="http://schemas.microsoft.com/office/powerpoint/2010/main" val="23298591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b="1" dirty="0"/>
              <a:t>CECHY BIZNESPLANU C.D.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pl-PL" b="1" dirty="0"/>
              <a:t>Wariantowość </a:t>
            </a:r>
            <a:r>
              <a:rPr lang="pl-PL" dirty="0"/>
              <a:t>–zalecane jest umieszczanie w BP kilku sposobów realizacji określonych w nim celów.</a:t>
            </a:r>
          </a:p>
          <a:p>
            <a:pPr marL="0" indent="0">
              <a:buNone/>
            </a:pPr>
            <a:r>
              <a:rPr lang="pl-PL" b="1" dirty="0"/>
              <a:t>Elastyczność </a:t>
            </a:r>
            <a:r>
              <a:rPr lang="pl-PL" dirty="0"/>
              <a:t>–BP powinien zostać przygotowany w taki sposób, aby możliwe było wprowadzania do niego korekt w trakcie realizacji operacji.</a:t>
            </a:r>
          </a:p>
          <a:p>
            <a:pPr marL="0" indent="0">
              <a:buNone/>
            </a:pPr>
            <a:r>
              <a:rPr lang="pl-PL" b="1" dirty="0"/>
              <a:t>Uczestnictwo kadry kierowniczej </a:t>
            </a:r>
            <a:r>
              <a:rPr lang="pl-PL" dirty="0"/>
              <a:t>-dotyczy to BP przedsiębiorstwa działającego już na rynku. Niemożliwym jest całkowite jego wykonanie przez zewnętrznych konsultantów. Kadra kierownicza powinna określić cele oraz główne założenia.</a:t>
            </a:r>
          </a:p>
          <a:p>
            <a:pPr marL="0" indent="0">
              <a:buNone/>
            </a:pPr>
            <a:r>
              <a:rPr lang="pl-PL" b="1" dirty="0"/>
              <a:t>Poufność </a:t>
            </a:r>
            <a:r>
              <a:rPr lang="pl-PL" dirty="0"/>
              <a:t>–BP zawiera szereg tajemnic przedsiębiorstwa, w związku z czym nie powinien być szeroko udostępniany. Dobrą praktyką jest składanie przez oceniających deklaracji poufności. </a:t>
            </a:r>
          </a:p>
        </p:txBody>
      </p:sp>
    </p:spTree>
    <p:extLst>
      <p:ext uri="{BB962C8B-B14F-4D97-AF65-F5344CB8AC3E}">
        <p14:creationId xmlns:p14="http://schemas.microsoft.com/office/powerpoint/2010/main" val="2120657598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1667</Words>
  <Application>Microsoft Office PowerPoint</Application>
  <PresentationFormat>Niestandardowy</PresentationFormat>
  <Paragraphs>92</Paragraphs>
  <Slides>14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15" baseType="lpstr">
      <vt:lpstr>Motyw pakietu Office</vt:lpstr>
      <vt:lpstr>BIZNES PLAN zasady ogólne</vt:lpstr>
      <vt:lpstr>TEORIA: POJĘCIE BIZNESPLAN-u</vt:lpstr>
      <vt:lpstr>BP jest składany w przypadku następujących operacji: </vt:lpstr>
      <vt:lpstr>ADRESACI BIZNESPLANU</vt:lpstr>
      <vt:lpstr>ISTOTA BIZNESPLANU</vt:lpstr>
      <vt:lpstr>CEL SPORZĄDZANIA BP</vt:lpstr>
      <vt:lpstr>PRZYKŁADOWE CELE BIZNESPLANU</vt:lpstr>
      <vt:lpstr>CECHY BIZNESPLANU</vt:lpstr>
      <vt:lpstr>CECHY BIZNESPLANU C.D.</vt:lpstr>
      <vt:lpstr>OCENA EKONOMICZNEGO UZASADNIENIA OPERACJI</vt:lpstr>
      <vt:lpstr>BŁĘDY W PRZYGOTOWANIU BIZNESPLANU</vt:lpstr>
      <vt:lpstr>BŁĘDY W PRZYGOTOWANIU BIZNESPLANU</vt:lpstr>
      <vt:lpstr>PRAWIDŁOWO OPRACOWANY BIZNESPLAN</vt:lpstr>
      <vt:lpstr>ZOBOWIĄZANIA WYNIKAJĄCE Z POSTANOWIEŃ UMOWY O PRZYZNANIU POMOCY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BIZNES PLAN</dc:title>
  <dc:creator>Łukasz Skórski</dc:creator>
  <cp:lastModifiedBy>LGD</cp:lastModifiedBy>
  <cp:revision>13</cp:revision>
  <dcterms:created xsi:type="dcterms:W3CDTF">2016-09-15T07:19:21Z</dcterms:created>
  <dcterms:modified xsi:type="dcterms:W3CDTF">2016-09-28T13:34:29Z</dcterms:modified>
</cp:coreProperties>
</file>