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3" r:id="rId7"/>
    <p:sldId id="264" r:id="rId8"/>
    <p:sldId id="261" r:id="rId9"/>
    <p:sldId id="262" r:id="rId10"/>
    <p:sldId id="259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81" d="100"/>
          <a:sy n="81" d="100"/>
        </p:scale>
        <p:origin x="-9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44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76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795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00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615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42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19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229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925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93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CD3B6-7A06-419C-8899-B17E4CA831AB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AF0F0-2060-4A47-A153-F84DBD89EA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0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Warunki dostępu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4592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 </a:t>
            </a:r>
            <a:r>
              <a:rPr lang="pl-PL" dirty="0"/>
              <a:t>na operację w zakresie określonym w § 2 ust. 1 pkt 2 lit. a–c nie przysługuje,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) działalność usługowa wspomagająca rolnictwo i następująca po zbiorach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2) górnictwo i wydobywanie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3) działalność usługowa wspomagająca górnictwo i wydobywanie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4) przetwarzanie i konserwowanie ryb, skorupiaków i mięczaków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5) wytwarzanie i przetwarzanie koksu i produktów rafinacji ropy naftowej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6) produkcja chemikaliów oraz wyrobów chemicznych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7) produkcja podstawowych substancji farmaceutycznych oraz leków i pozostałych wyrobów farmaceutycznych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8) produkcja metali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9) produkcja pojazdów samochodowych, przyczep i naczep oraz motocykli</a:t>
            </a:r>
            <a:r>
              <a:rPr lang="pl-PL" dirty="0" smtClean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10) transport lotniczy i kolejowy</a:t>
            </a:r>
            <a:r>
              <a:rPr lang="pl-PL" dirty="0" smtClean="0"/>
              <a:t>;</a:t>
            </a: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11) gospodarka magazynowa.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932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Pomoc na operację </a:t>
            </a:r>
            <a:r>
              <a:rPr lang="pl-PL" dirty="0" smtClean="0"/>
              <a:t>z zakresu podejmowania działalności gospodarczej </a:t>
            </a:r>
            <a:r>
              <a:rPr lang="pl-PL" dirty="0"/>
              <a:t>jest przyznawana, jeżeli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podmiot ubiegający się o jej przyznanie</a:t>
            </a:r>
            <a:r>
              <a:rPr lang="pl-PL" dirty="0" smtClean="0"/>
              <a:t>:</a:t>
            </a:r>
            <a:r>
              <a:rPr lang="pl-PL" dirty="0"/>
              <a:t> 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nie </a:t>
            </a:r>
            <a:r>
              <a:rPr lang="pl-PL" dirty="0"/>
              <a:t>podlega ubezpieczeniu społecznemu rolników z mocy ustawy i w pełnym zakresie, chyba że podejmuje działalność gospodarczą sklasyfikowaną w przepisach rozporządzenia Rady Ministrów z dnia 24 grudnia 2007 r. w sprawie Polskiej Klasyfikacji Działalności (PKD) (Dz. U. Nr 251, poz. 1885 oraz z 2009 r. Nr 59, poz. 489) jako produkcja artykułów spożywczych lub produkcja napojów,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w </a:t>
            </a:r>
            <a:r>
              <a:rPr lang="pl-PL" dirty="0"/>
              <a:t>okresie 2 lat poprzedzających dzień złożenia wniosku o przyznanie tej pomocy nie wykonywał działalności gospodarczej, do której stosuje się przepisy ustawy z dnia 2 lipca 2004 r. o swobodzie działalności gospodarczej, w szczególności nie był wpisany do Centralnej Ewidencji i Informacji o Działalności </a:t>
            </a:r>
            <a:r>
              <a:rPr lang="pl-PL" dirty="0" smtClean="0"/>
              <a:t>Gospodarczej</a:t>
            </a:r>
          </a:p>
          <a:p>
            <a:pPr marL="0" indent="0">
              <a:buNone/>
            </a:pPr>
            <a:r>
              <a:rPr lang="pl-PL" dirty="0"/>
              <a:t>– i nie została mu dotychczas przyznana pomoc na operację w tym zakresie;</a:t>
            </a:r>
          </a:p>
        </p:txBody>
      </p:sp>
    </p:spTree>
    <p:extLst>
      <p:ext uri="{BB962C8B-B14F-4D97-AF65-F5344CB8AC3E}">
        <p14:creationId xmlns:p14="http://schemas.microsoft.com/office/powerpoint/2010/main" val="101649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Pomoc na operację z zakresu podejmowania działalności gospodarczej jest przyznawana, jeżeli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2) operacja zakłada podjęcie we własnym imieniu działalności gospodarczej, do której stosuje się przepisy ustawy z dnia 2 lipca 2004 r. o swobodzie działalności gospodarczej, i jej wykonywanie do dnia, w którym upłynie 2 lata od dnia wypłaty płatności końcowej, oraz: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514350" lvl="0" indent="-514350">
              <a:buFont typeface="+mj-lt"/>
              <a:buAutoNum type="alphaLcParenR"/>
            </a:pPr>
            <a:r>
              <a:rPr lang="pl-PL" dirty="0"/>
              <a:t>zgłoszenie podmiotu ubiegającego się o przyznanie pomocy do ubezpieczenia emerytalnego, ubezpieczeń rentowych i ubezpieczenia wypadkowego na podstawie przepisów o systemie ubezpieczeń społecznych z tytułu wykonywania tej działalności </a:t>
            </a:r>
            <a:br>
              <a:rPr lang="pl-PL" dirty="0"/>
            </a:br>
            <a:r>
              <a:rPr lang="pl-PL" dirty="0"/>
              <a:t>i podleganie tym ubezpieczeniom do dnia, w którym upłynie 2 lata od dnia wypłaty płatności końcowej, lub 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utworzenie </a:t>
            </a:r>
            <a:r>
              <a:rPr lang="pl-PL" dirty="0"/>
              <a:t>co najmniej jednego miejsca pracy w przeliczeniu na pełne etaty średnioroczne, gdy jest to uzasadnione zakresem realizacji operacji, zatrudnienie osoby, dla której zostanie utworzone to miejsce pracy, na podstawie umowy o pracę, a także utrzymanie utworzonych miejsc pracy do dnia, w którym upłynie 2 lata od dnia wypłaty płatności końcowej;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217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Pomoc na operację z zakresu podejmowania działalności gospodarczej jest przyznawana, jeżeli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7041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3) koszty planowane do poniesienia w ramach operacji: </a:t>
            </a:r>
          </a:p>
          <a:p>
            <a:pPr marL="514350" indent="-514350">
              <a:buAutoNum type="alphaLcParenR"/>
            </a:pPr>
            <a:r>
              <a:rPr lang="pl-PL" dirty="0" smtClean="0"/>
              <a:t>mieszczą </a:t>
            </a:r>
            <a:r>
              <a:rPr lang="pl-PL" dirty="0"/>
              <a:t>się w zakresie kosztów, o których mowa w § 17 ust. 1,  </a:t>
            </a:r>
            <a:endParaRPr lang="pl-PL" dirty="0" smtClean="0"/>
          </a:p>
          <a:p>
            <a:pPr marL="514350" indent="-514350">
              <a:buAutoNum type="alphaLcParenR"/>
            </a:pPr>
            <a:r>
              <a:rPr lang="pl-PL" dirty="0" smtClean="0"/>
              <a:t>nie </a:t>
            </a:r>
            <a:r>
              <a:rPr lang="pl-PL" dirty="0"/>
              <a:t>są kosztami inwestycji polegającej na budowie albo przebudowie liniowych obiektów budowlanych w części dotyczącej realizacji odcinków zlokalizowanych poza obszarem wiejskim objętym LSR; </a:t>
            </a:r>
          </a:p>
        </p:txBody>
      </p:sp>
    </p:spTree>
    <p:extLst>
      <p:ext uri="{BB962C8B-B14F-4D97-AF65-F5344CB8AC3E}">
        <p14:creationId xmlns:p14="http://schemas.microsoft.com/office/powerpoint/2010/main" val="406566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Pomoc na operację z zakresu podejmowania działalności gospodarczej jest przyznawana, jeżeli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4)  biznesplan</a:t>
            </a:r>
            <a:r>
              <a:rPr lang="pl-PL" dirty="0"/>
              <a:t>, o którym mowa w § 4 ust. 1 pkt 5, jest racjonalny i uzasadniony zakresem operacji, </a:t>
            </a:r>
            <a:r>
              <a:rPr lang="pl-PL" dirty="0" smtClean="0"/>
              <a:t> a </a:t>
            </a:r>
            <a:r>
              <a:rPr lang="pl-PL" dirty="0"/>
              <a:t>w szczególności, jeżeli suma kosztów planowanych do poniesienia w ramach tej operacji, ustalona </a:t>
            </a:r>
            <a:r>
              <a:rPr lang="pl-PL" dirty="0" smtClean="0"/>
              <a:t> z </a:t>
            </a:r>
            <a:r>
              <a:rPr lang="pl-PL" dirty="0"/>
              <a:t>uwzględnieniem wartości rynkowej tych kosztów, jest nie niższa niż 70% kwoty, jaką można przyznać na tę operację.</a:t>
            </a:r>
          </a:p>
        </p:txBody>
      </p:sp>
    </p:spTree>
    <p:extLst>
      <p:ext uri="{BB962C8B-B14F-4D97-AF65-F5344CB8AC3E}">
        <p14:creationId xmlns:p14="http://schemas.microsoft.com/office/powerpoint/2010/main" val="324231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Pomoc na operację w zakresie </a:t>
            </a:r>
            <a:r>
              <a:rPr lang="pl-PL" dirty="0" smtClean="0"/>
              <a:t>tworzenia </a:t>
            </a:r>
            <a:r>
              <a:rPr lang="pl-PL" dirty="0"/>
              <a:t>lub </a:t>
            </a:r>
            <a:r>
              <a:rPr lang="pl-PL" dirty="0" smtClean="0"/>
              <a:t>rozwoju </a:t>
            </a:r>
            <a:r>
              <a:rPr lang="pl-PL" dirty="0"/>
              <a:t>inkubatorów przetwórstwa lokalnego produktów rolnych</a:t>
            </a:r>
            <a:r>
              <a:rPr lang="pl-PL" dirty="0" smtClean="0"/>
              <a:t> jest </a:t>
            </a:r>
            <a:r>
              <a:rPr lang="pl-PL" dirty="0"/>
              <a:t>przyznawana, jeżeli: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66284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podmiotowi </a:t>
            </a:r>
            <a:r>
              <a:rPr lang="pl-PL" dirty="0"/>
              <a:t>ubiegającemu się o jej przyznanie nie została dotychczas przyznana pomoc na operację w zakresie określonym w § 2 ust. 1 pkt 2 lit. a lub c, której przedmiotem jest działalność gospodarcza sklasyfikowana w przepisach rozporządzenia Rady Ministrów z dnia 24 grudnia 2007 r. w sprawie Polskiej Klasyfikacji Działalności (PKD) jako produkcja artykułów spożywczych lub produkcja </a:t>
            </a:r>
            <a:r>
              <a:rPr lang="pl-PL" dirty="0" smtClean="0"/>
              <a:t>napojów;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operacja </a:t>
            </a:r>
            <a:r>
              <a:rPr lang="pl-PL" dirty="0"/>
              <a:t>zakłada korzystanie z infrastruktury inkubatora przetwórstwa lokalnego przez podmioty inne niż ubiegający się o przyznanie pomocy.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802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Pomoc na operację w zakresie rozwijania działalności gospodarczej jest przyznawana, jeżeli: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l-PL" dirty="0"/>
              <a:t>podmiot ubiegający się o jej przyznanie w okresie 3 lat poprzedzających dzień złożenia wniosku </a:t>
            </a:r>
            <a:br>
              <a:rPr lang="pl-PL" dirty="0"/>
            </a:br>
            <a:r>
              <a:rPr lang="pl-PL" dirty="0"/>
              <a:t>o przyznanie pomocy wykonywał łącznie co najmniej przez 365 dni działalność gospodarczą, do której stosuje się przepisy ustawy z dnia 2 lipca 2004 r. o swobodzie działalności gospodarczej oraz nadal wykonuje tę działalność;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4738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Pomoc na operację w zakresie rozwijania działalności gospodarczej jest przyznawana, jeżeli: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2) operacja zakłada</a:t>
            </a:r>
            <a:r>
              <a:rPr lang="pl-PL" dirty="0" smtClean="0"/>
              <a:t>:</a:t>
            </a:r>
            <a:r>
              <a:rPr lang="pl-PL" dirty="0"/>
              <a:t> </a:t>
            </a: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utworzenie </a:t>
            </a:r>
            <a:r>
              <a:rPr lang="pl-PL" dirty="0"/>
              <a:t>co najmniej jednego miejsca pracy w przeliczeniu na pełne etaty średnioroczne i jest to uzasadnione zakresem realizacji operacji, a osoba, dla której zostanie utworzone to miejsce pracy, zostanie zatrudniona na podstawie umowy o pracę lub spółdzielczej umowy o pracę,</a:t>
            </a:r>
          </a:p>
          <a:p>
            <a:pPr marL="514350" lvl="0" indent="-514350">
              <a:buFont typeface="+mj-lt"/>
              <a:buAutoNum type="alphaLcParenR"/>
            </a:pPr>
            <a:r>
              <a:rPr lang="pl-PL" dirty="0" smtClean="0"/>
              <a:t>utrzymanie </a:t>
            </a:r>
            <a:r>
              <a:rPr lang="pl-PL" dirty="0"/>
              <a:t>miejsc pracy, w tym miejsc pracy, które zostaną utworzone w ramach realizacji operacji, do dnia, w którym upłynie 3 lata od dnia wypłaty płatności końcowej;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150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Pomoc na operację w zakresie rozwijania działalności gospodarczej jest przyznawana, jeżeli: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podmiotowi </a:t>
            </a:r>
            <a:r>
              <a:rPr lang="pl-PL" dirty="0"/>
              <a:t>ubiegającemu się o jej przyznanie nie została dotychczas przyznana pomoc na operację w zakresie określonym w § 2 ust. 1 pkt 2 lit. a albo upłynęło co najmniej 2 lata od dnia przyznania temu podmiotowi pomocy na operację w zakresie określonym w § 2 ust. 1 pkt 2 lit. </a:t>
            </a:r>
            <a:r>
              <a:rPr lang="pl-PL" dirty="0" smtClean="0"/>
              <a:t>a;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podmiotowi </a:t>
            </a:r>
            <a:r>
              <a:rPr lang="pl-PL" dirty="0"/>
              <a:t>ubiegającemu się o jej przyznanie nie została dotychczas przyznana pomoc na operację w zakresie określonym w § 2 ust. 1 pkt 2 lit. b lub w ramach poddziałania, o którym mowa w art. 3 ust. 1 pkt 4 lit. b ustawy z dnia 20 lutego 2015 r. o wspieraniu rozwoju obszarów wiejskich z udziałem środków Europejskiego Funduszu Rolnego na rzecz Rozwoju Obszarów Wiejskich w ramach Programu Rozwoju Obszarów Wiejskich na lata 2014–2020 – w przypadku ubiegania się o przyznanie tej pomocy przez podmiot, który wykonuje działalność gospodarczą sklasyfikowaną w przepisach rozporządzenia Rady Ministrów z dnia 24 grudnia 2007 r. w sprawie Polskiej Klasyfikacji Działalności (PKD) jako produkcja artykułów spożywczych lub produkcja napojów.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65068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655</Words>
  <Application>Microsoft Office PowerPoint</Application>
  <PresentationFormat>Niestandardowy</PresentationFormat>
  <Paragraphs>41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Warunki dostępu</vt:lpstr>
      <vt:lpstr>Pomoc na operację z zakresu podejmowania działalności gospodarczej jest przyznawana, jeżeli</vt:lpstr>
      <vt:lpstr>Pomoc na operację z zakresu podejmowania działalności gospodarczej jest przyznawana, jeżeli cd.</vt:lpstr>
      <vt:lpstr>Pomoc na operację z zakresu podejmowania działalności gospodarczej jest przyznawana, jeżeli cd.</vt:lpstr>
      <vt:lpstr>Pomoc na operację z zakresu podejmowania działalności gospodarczej jest przyznawana, jeżeli cd.</vt:lpstr>
      <vt:lpstr>Pomoc na operację w zakresie tworzenia lub rozwoju inkubatorów przetwórstwa lokalnego produktów rolnych jest przyznawana, jeżeli:</vt:lpstr>
      <vt:lpstr>Pomoc na operację w zakresie rozwijania działalności gospodarczej jest przyznawana, jeżeli:</vt:lpstr>
      <vt:lpstr>Pomoc na operację w zakresie rozwijania działalności gospodarczej jest przyznawana, jeżeli: cd.</vt:lpstr>
      <vt:lpstr>Pomoc na operację w zakresie rozwijania działalności gospodarczej jest przyznawana, jeżeli: cd.</vt:lpstr>
      <vt:lpstr>Pomoc na operację w zakresie określonym w § 2 ust. 1 pkt 2 lit. a–c nie przysługuje,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Warunki dostępu</dc:title>
  <dc:creator>Łukasz Skórski</dc:creator>
  <cp:lastModifiedBy>LGD</cp:lastModifiedBy>
  <cp:revision>3</cp:revision>
  <dcterms:created xsi:type="dcterms:W3CDTF">2016-09-26T06:26:03Z</dcterms:created>
  <dcterms:modified xsi:type="dcterms:W3CDTF">2016-09-28T13:35:00Z</dcterms:modified>
</cp:coreProperties>
</file>